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57" r:id="rId4"/>
    <p:sldId id="259" r:id="rId5"/>
    <p:sldId id="340" r:id="rId6"/>
    <p:sldId id="284" r:id="rId7"/>
    <p:sldId id="308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285" r:id="rId17"/>
    <p:sldId id="325" r:id="rId18"/>
    <p:sldId id="309" r:id="rId19"/>
    <p:sldId id="263" r:id="rId20"/>
    <p:sldId id="271" r:id="rId21"/>
    <p:sldId id="272" r:id="rId22"/>
    <p:sldId id="310" r:id="rId23"/>
    <p:sldId id="311" r:id="rId24"/>
    <p:sldId id="312" r:id="rId25"/>
    <p:sldId id="283" r:id="rId26"/>
    <p:sldId id="321" r:id="rId27"/>
    <p:sldId id="313" r:id="rId28"/>
    <p:sldId id="339" r:id="rId29"/>
    <p:sldId id="264" r:id="rId30"/>
    <p:sldId id="2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0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9.gif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8.jpeg"/><Relationship Id="rId5" Type="http://schemas.openxmlformats.org/officeDocument/2006/relationships/image" Target="../media/image13.jpeg"/><Relationship Id="rId15" Type="http://schemas.openxmlformats.org/officeDocument/2006/relationships/image" Target="../media/image32.t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tif"/><Relationship Id="rId1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8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290" y="658495"/>
            <a:ext cx="7804785" cy="1620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ĐẠI HỌC QUỐC GIA THÀNH PHỐ HỒ CHÍ MINH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TRƯỜNG ĐẠI HỌC BÁCH KHOA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KHOA ĐIỆN – ĐIỆN TỬ 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BỘ MÔN VIỄN THÔNG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525" y="3181350"/>
            <a:ext cx="9340215" cy="183388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ỨNG DỤNG WINDOWS CHỈNH SỬA VÀ TRÍCH XUẤT THÔNG TIN TỪ ẢNH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813" y="416560"/>
            <a:ext cx="1536065" cy="1563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94468" y="237680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CAO THÀNH DANH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1912836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12 tháng 12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2FFEA-CB14-4533-3ECE-2B19B5AF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67" y="1969995"/>
            <a:ext cx="7826222" cy="41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8D339F7-9409-6450-2668-AF23D42C7F7F}"/>
              </a:ext>
            </a:extLst>
          </p:cNvPr>
          <p:cNvSpPr txBox="1"/>
          <p:nvPr/>
        </p:nvSpPr>
        <p:spPr>
          <a:xfrm>
            <a:off x="5155727" y="1976995"/>
            <a:ext cx="2467286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 OpenCV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CC133F-432F-1023-61C4-1DC9CCBA0BAF}"/>
              </a:ext>
            </a:extLst>
          </p:cNvPr>
          <p:cNvGrpSpPr/>
          <p:nvPr/>
        </p:nvGrpSpPr>
        <p:grpSpPr>
          <a:xfrm>
            <a:off x="1145807" y="2639021"/>
            <a:ext cx="9900387" cy="2711594"/>
            <a:chOff x="1253464" y="2639021"/>
            <a:chExt cx="9900387" cy="2711594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8B440F44-30C0-4BEC-EF24-DA7EBE7E6470}"/>
                </a:ext>
              </a:extLst>
            </p:cNvPr>
            <p:cNvSpPr txBox="1"/>
            <p:nvPr/>
          </p:nvSpPr>
          <p:spPr>
            <a:xfrm>
              <a:off x="1403207" y="5038139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đầu vào – Input_image</a:t>
              </a:r>
            </a:p>
          </p:txBody>
        </p:sp>
        <p:sp>
          <p:nvSpPr>
            <p:cNvPr id="7" name="Text Box 11">
              <a:extLst>
                <a:ext uri="{FF2B5EF4-FFF2-40B4-BE49-F238E27FC236}">
                  <a16:creationId xmlns:a16="http://schemas.microsoft.com/office/drawing/2014/main" id="{D8A72AB8-F7F5-0B1B-1CF1-CE2AD0134F85}"/>
                </a:ext>
              </a:extLst>
            </p:cNvPr>
            <p:cNvSpPr txBox="1"/>
            <p:nvPr/>
          </p:nvSpPr>
          <p:spPr>
            <a:xfrm>
              <a:off x="4595455" y="5038139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Mặt nạ - Mask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C65EF68D-C8A2-D0A7-165F-3D4AB63FC0F7}"/>
                </a:ext>
              </a:extLst>
            </p:cNvPr>
            <p:cNvSpPr txBox="1"/>
            <p:nvPr/>
          </p:nvSpPr>
          <p:spPr>
            <a:xfrm>
              <a:off x="8002412" y="4995660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đã Inpaint - Inpainted</a:t>
              </a:r>
            </a:p>
          </p:txBody>
        </p:sp>
        <p:pic>
          <p:nvPicPr>
            <p:cNvPr id="15" name="Picture 14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13A1BD5F-6770-B6BA-FBB2-797D60E4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464" y="2639021"/>
              <a:ext cx="3151441" cy="2102603"/>
            </a:xfrm>
            <a:prstGeom prst="rect">
              <a:avLst/>
            </a:prstGeom>
          </p:spPr>
        </p:pic>
        <p:pic>
          <p:nvPicPr>
            <p:cNvPr id="16" name="Picture 15" descr="A black and white square with a white square in the middle&#10;&#10;Description automatically generated">
              <a:extLst>
                <a:ext uri="{FF2B5EF4-FFF2-40B4-BE49-F238E27FC236}">
                  <a16:creationId xmlns:a16="http://schemas.microsoft.com/office/drawing/2014/main" id="{B0166425-64BC-401B-F66C-06E3CDF88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938" y="2639021"/>
              <a:ext cx="3151441" cy="2102602"/>
            </a:xfrm>
            <a:prstGeom prst="rect">
              <a:avLst/>
            </a:prstGeom>
          </p:spPr>
        </p:pic>
        <p:pic>
          <p:nvPicPr>
            <p:cNvPr id="17" name="Picture 16" descr="A red bridge with a city in the background&#10;&#10;Description automatically generated">
              <a:extLst>
                <a:ext uri="{FF2B5EF4-FFF2-40B4-BE49-F238E27FC236}">
                  <a16:creationId xmlns:a16="http://schemas.microsoft.com/office/drawing/2014/main" id="{30BF0745-7E7C-C9D2-C151-E0F00221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412" y="2639022"/>
              <a:ext cx="3151439" cy="2102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0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708CDFA-36DA-F6A2-10A1-1A276E23DC4D}"/>
              </a:ext>
            </a:extLst>
          </p:cNvPr>
          <p:cNvSpPr txBox="1"/>
          <p:nvPr/>
        </p:nvSpPr>
        <p:spPr>
          <a:xfrm>
            <a:off x="5155727" y="1739884"/>
            <a:ext cx="2467286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 Anything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170CD-8BF2-8F8B-E05A-C0452079251A}"/>
              </a:ext>
            </a:extLst>
          </p:cNvPr>
          <p:cNvGrpSpPr/>
          <p:nvPr/>
        </p:nvGrpSpPr>
        <p:grpSpPr>
          <a:xfrm>
            <a:off x="305110" y="2455365"/>
            <a:ext cx="11581780" cy="2946322"/>
            <a:chOff x="510383" y="2455365"/>
            <a:chExt cx="11581780" cy="2946322"/>
          </a:xfrm>
        </p:grpSpPr>
        <p:pic>
          <p:nvPicPr>
            <p:cNvPr id="11" name="Picture 10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D24FBD49-F82B-5AA9-AB68-DC857C51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3" y="2455366"/>
              <a:ext cx="3786456" cy="2526277"/>
            </a:xfrm>
            <a:prstGeom prst="rect">
              <a:avLst/>
            </a:prstGeom>
          </p:spPr>
        </p:pic>
        <p:pic>
          <p:nvPicPr>
            <p:cNvPr id="12" name="Picture 11" descr="A white and black screen">
              <a:extLst>
                <a:ext uri="{FF2B5EF4-FFF2-40B4-BE49-F238E27FC236}">
                  <a16:creationId xmlns:a16="http://schemas.microsoft.com/office/drawing/2014/main" id="{FC2F78B1-C015-95C5-6EAB-691DC853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45" y="2455366"/>
              <a:ext cx="3786456" cy="2526276"/>
            </a:xfrm>
            <a:prstGeom prst="rect">
              <a:avLst/>
            </a:prstGeom>
          </p:spPr>
        </p:pic>
        <p:pic>
          <p:nvPicPr>
            <p:cNvPr id="13" name="Picture 12" descr="A bridge with a city in the background&#10;&#10;Description automatically generated">
              <a:extLst>
                <a:ext uri="{FF2B5EF4-FFF2-40B4-BE49-F238E27FC236}">
                  <a16:creationId xmlns:a16="http://schemas.microsoft.com/office/drawing/2014/main" id="{CCF41300-392D-DFF7-B04E-7C5F182B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06" y="2455365"/>
              <a:ext cx="3786457" cy="2526277"/>
            </a:xfrm>
            <a:prstGeom prst="rect">
              <a:avLst/>
            </a:prstGeom>
          </p:spPr>
        </p:pic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2E32C7A9-6979-1515-FFFF-0D7F97C8E242}"/>
                </a:ext>
              </a:extLst>
            </p:cNvPr>
            <p:cNvSpPr txBox="1"/>
            <p:nvPr/>
          </p:nvSpPr>
          <p:spPr>
            <a:xfrm>
              <a:off x="768725" y="5089211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đầu vào – Input_image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FF799FC8-D03E-CAA7-3530-FCF0FB873177}"/>
                </a:ext>
              </a:extLst>
            </p:cNvPr>
            <p:cNvSpPr txBox="1"/>
            <p:nvPr/>
          </p:nvSpPr>
          <p:spPr>
            <a:xfrm>
              <a:off x="4637333" y="5080664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Mặt nạ - Mask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BC14D1BB-181F-B404-9062-5920655F5779}"/>
                </a:ext>
              </a:extLst>
            </p:cNvPr>
            <p:cNvSpPr txBox="1"/>
            <p:nvPr/>
          </p:nvSpPr>
          <p:spPr>
            <a:xfrm>
              <a:off x="8661068" y="5047078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đã Inpaint - Inpainted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7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D999E205-A244-A691-5EE6-1AE50A151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65" y="2349972"/>
            <a:ext cx="1655450" cy="1241588"/>
          </a:xfrm>
          <a:prstGeom prst="rect">
            <a:avLst/>
          </a:prstGeom>
        </p:spPr>
      </p:pic>
      <p:pic>
        <p:nvPicPr>
          <p:cNvPr id="4" name="Picture 3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AFEDC1BC-B096-5732-F788-5A7C3D265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0" y="2341396"/>
            <a:ext cx="1655450" cy="1191924"/>
          </a:xfrm>
          <a:prstGeom prst="rect">
            <a:avLst/>
          </a:prstGeom>
        </p:spPr>
      </p:pic>
      <p:pic>
        <p:nvPicPr>
          <p:cNvPr id="5" name="Picture 4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73230D79-9F8B-3295-7029-23A02DFBBB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99" y="2378244"/>
            <a:ext cx="1910401" cy="1273702"/>
          </a:xfrm>
          <a:prstGeom prst="rect">
            <a:avLst/>
          </a:prstGeom>
        </p:spPr>
      </p:pic>
      <p:pic>
        <p:nvPicPr>
          <p:cNvPr id="7" name="Picture 6" descr="A mountain with snow on it&#10;&#10;Description automatically generated">
            <a:extLst>
              <a:ext uri="{FF2B5EF4-FFF2-40B4-BE49-F238E27FC236}">
                <a16:creationId xmlns:a16="http://schemas.microsoft.com/office/drawing/2014/main" id="{1F9D5C06-1454-2DE7-C804-FF55391A3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15" y="4562054"/>
            <a:ext cx="1817876" cy="8362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0A224F-648B-FEBD-F330-4447B8AB5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7635" y="3405109"/>
            <a:ext cx="1555956" cy="1555956"/>
          </a:xfrm>
          <a:prstGeom prst="rect">
            <a:avLst/>
          </a:prstGeom>
        </p:spPr>
      </p:pic>
      <p:pic>
        <p:nvPicPr>
          <p:cNvPr id="11" name="Picture 10" descr="A lake with trees and grass&#10;&#10;Description automatically generated">
            <a:extLst>
              <a:ext uri="{FF2B5EF4-FFF2-40B4-BE49-F238E27FC236}">
                <a16:creationId xmlns:a16="http://schemas.microsoft.com/office/drawing/2014/main" id="{92659E00-E84A-65CB-F3FE-972162283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8" y="4448460"/>
            <a:ext cx="1874402" cy="1119208"/>
          </a:xfrm>
          <a:prstGeom prst="rect">
            <a:avLst/>
          </a:prstGeom>
        </p:spPr>
      </p:pic>
      <p:pic>
        <p:nvPicPr>
          <p:cNvPr id="12" name="Picture 11" descr="A lion lying in the grass&#10;&#10;Description automatically generated">
            <a:extLst>
              <a:ext uri="{FF2B5EF4-FFF2-40B4-BE49-F238E27FC236}">
                <a16:creationId xmlns:a16="http://schemas.microsoft.com/office/drawing/2014/main" id="{E23CBD65-1E2D-D5B4-DA1E-5071947DE1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9" y="4477201"/>
            <a:ext cx="1538701" cy="1018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BA189-BC1C-4B81-AD72-CF7BBA09ED49}"/>
              </a:ext>
            </a:extLst>
          </p:cNvPr>
          <p:cNvSpPr txBox="1"/>
          <p:nvPr/>
        </p:nvSpPr>
        <p:spPr>
          <a:xfrm flipH="1">
            <a:off x="4409347" y="3797719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EA8E6-F9BA-6CF2-C29A-926B899AA47E}"/>
              </a:ext>
            </a:extLst>
          </p:cNvPr>
          <p:cNvSpPr txBox="1"/>
          <p:nvPr/>
        </p:nvSpPr>
        <p:spPr>
          <a:xfrm flipH="1">
            <a:off x="6799423" y="3763830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035AC-6A36-9498-E9A1-3EF74C1E0A40}"/>
              </a:ext>
            </a:extLst>
          </p:cNvPr>
          <p:cNvSpPr txBox="1"/>
          <p:nvPr/>
        </p:nvSpPr>
        <p:spPr>
          <a:xfrm flipH="1">
            <a:off x="9040299" y="3756617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AE7F4-EC31-C95A-4E5D-42E44AE59B62}"/>
              </a:ext>
            </a:extLst>
          </p:cNvPr>
          <p:cNvSpPr txBox="1"/>
          <p:nvPr/>
        </p:nvSpPr>
        <p:spPr>
          <a:xfrm flipH="1">
            <a:off x="2450254" y="4951588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29B2C-6C53-1FB0-1096-44F0C71809A8}"/>
              </a:ext>
            </a:extLst>
          </p:cNvPr>
          <p:cNvSpPr txBox="1"/>
          <p:nvPr/>
        </p:nvSpPr>
        <p:spPr>
          <a:xfrm flipH="1">
            <a:off x="4436091" y="581366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300BF-0274-B13A-BCA6-7979C4AEDAFB}"/>
              </a:ext>
            </a:extLst>
          </p:cNvPr>
          <p:cNvSpPr txBox="1"/>
          <p:nvPr/>
        </p:nvSpPr>
        <p:spPr>
          <a:xfrm flipH="1">
            <a:off x="6774275" y="572573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203EF-BF77-4FBF-A620-F981BCC8C3F5}"/>
              </a:ext>
            </a:extLst>
          </p:cNvPr>
          <p:cNvSpPr txBox="1"/>
          <p:nvPr/>
        </p:nvSpPr>
        <p:spPr>
          <a:xfrm flipH="1">
            <a:off x="9015151" y="5741516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1C6C9-965C-C859-C5F3-9A115633F671}"/>
              </a:ext>
            </a:extLst>
          </p:cNvPr>
          <p:cNvSpPr/>
          <p:nvPr/>
        </p:nvSpPr>
        <p:spPr>
          <a:xfrm>
            <a:off x="703685" y="3941283"/>
            <a:ext cx="1121687" cy="628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2257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1C6C9-965C-C859-C5F3-9A115633F671}"/>
              </a:ext>
            </a:extLst>
          </p:cNvPr>
          <p:cNvSpPr/>
          <p:nvPr/>
        </p:nvSpPr>
        <p:spPr>
          <a:xfrm>
            <a:off x="1215531" y="3859947"/>
            <a:ext cx="1121687" cy="628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6C7C68-2B86-E650-E1EC-718A6A06EC63}"/>
              </a:ext>
            </a:extLst>
          </p:cNvPr>
          <p:cNvGrpSpPr/>
          <p:nvPr/>
        </p:nvGrpSpPr>
        <p:grpSpPr>
          <a:xfrm>
            <a:off x="3272680" y="2224761"/>
            <a:ext cx="8215635" cy="4256193"/>
            <a:chOff x="3272680" y="2224761"/>
            <a:chExt cx="8215635" cy="4256193"/>
          </a:xfrm>
        </p:grpSpPr>
        <p:pic>
          <p:nvPicPr>
            <p:cNvPr id="6" name="Picture 5" descr="A sunset over a beach&#10;&#10;Description automatically generated">
              <a:extLst>
                <a:ext uri="{FF2B5EF4-FFF2-40B4-BE49-F238E27FC236}">
                  <a16:creationId xmlns:a16="http://schemas.microsoft.com/office/drawing/2014/main" id="{59DFA46F-C4D0-0456-99EF-F4D51080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77" y="2263877"/>
              <a:ext cx="1655450" cy="1241588"/>
            </a:xfrm>
            <a:prstGeom prst="rect">
              <a:avLst/>
            </a:prstGeom>
          </p:spPr>
        </p:pic>
        <p:pic>
          <p:nvPicPr>
            <p:cNvPr id="10" name="Picture 9" descr="A mountain with trees and moon&#10;&#10;Description automatically generated">
              <a:extLst>
                <a:ext uri="{FF2B5EF4-FFF2-40B4-BE49-F238E27FC236}">
                  <a16:creationId xmlns:a16="http://schemas.microsoft.com/office/drawing/2014/main" id="{2E451AE8-8441-4B66-DDB3-A3AEC7A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65" y="2260060"/>
              <a:ext cx="1655450" cy="1191924"/>
            </a:xfrm>
            <a:prstGeom prst="rect">
              <a:avLst/>
            </a:prstGeom>
          </p:spPr>
        </p:pic>
        <p:pic>
          <p:nvPicPr>
            <p:cNvPr id="21" name="Picture 20" descr="A lake surrounded by mountains&#10;&#10;Description automatically generated">
              <a:extLst>
                <a:ext uri="{FF2B5EF4-FFF2-40B4-BE49-F238E27FC236}">
                  <a16:creationId xmlns:a16="http://schemas.microsoft.com/office/drawing/2014/main" id="{A66D21C8-76E5-3DED-4F1F-A150E4A3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94" y="2224761"/>
              <a:ext cx="1910401" cy="1273702"/>
            </a:xfrm>
            <a:prstGeom prst="rect">
              <a:avLst/>
            </a:prstGeom>
          </p:spPr>
        </p:pic>
        <p:pic>
          <p:nvPicPr>
            <p:cNvPr id="22" name="Picture 21" descr="A mountain with snow on it&#10;&#10;Description automatically generated">
              <a:extLst>
                <a:ext uri="{FF2B5EF4-FFF2-40B4-BE49-F238E27FC236}">
                  <a16:creationId xmlns:a16="http://schemas.microsoft.com/office/drawing/2014/main" id="{1EEBCDF1-9B04-4E42-BDAF-126FD024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76" y="4927401"/>
              <a:ext cx="1817876" cy="836223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8781D32-95D1-9E0E-286A-B88D2975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2680" y="3291351"/>
              <a:ext cx="1555956" cy="1555956"/>
            </a:xfrm>
            <a:prstGeom prst="rect">
              <a:avLst/>
            </a:prstGeom>
          </p:spPr>
        </p:pic>
        <p:pic>
          <p:nvPicPr>
            <p:cNvPr id="24" name="Picture 23" descr="A lake with trees and grass&#10;&#10;Description automatically generated">
              <a:extLst>
                <a:ext uri="{FF2B5EF4-FFF2-40B4-BE49-F238E27FC236}">
                  <a16:creationId xmlns:a16="http://schemas.microsoft.com/office/drawing/2014/main" id="{A95449F3-79BC-633F-95FA-CD0F5A0C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142" y="4746419"/>
              <a:ext cx="1874402" cy="1119208"/>
            </a:xfrm>
            <a:prstGeom prst="rect">
              <a:avLst/>
            </a:prstGeom>
          </p:spPr>
        </p:pic>
        <p:pic>
          <p:nvPicPr>
            <p:cNvPr id="25" name="Picture 24" descr="A lion lying in the grass&#10;&#10;Description automatically generated">
              <a:extLst>
                <a:ext uri="{FF2B5EF4-FFF2-40B4-BE49-F238E27FC236}">
                  <a16:creationId xmlns:a16="http://schemas.microsoft.com/office/drawing/2014/main" id="{65735171-F874-2362-2519-8F95BDCD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883" y="4847307"/>
              <a:ext cx="1538701" cy="1018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478BEF-F831-8A86-31DA-392CAE7A320A}"/>
                </a:ext>
              </a:extLst>
            </p:cNvPr>
            <p:cNvSpPr txBox="1"/>
            <p:nvPr/>
          </p:nvSpPr>
          <p:spPr>
            <a:xfrm flipH="1">
              <a:off x="5862475" y="3644236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JPEG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22AAE1-164C-301B-CDD1-81D320F49CE9}"/>
                </a:ext>
              </a:extLst>
            </p:cNvPr>
            <p:cNvSpPr txBox="1"/>
            <p:nvPr/>
          </p:nvSpPr>
          <p:spPr>
            <a:xfrm flipH="1">
              <a:off x="8155468" y="3677735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BMP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2700F0-447B-E4B8-E86A-14C84DA9DC5F}"/>
                </a:ext>
              </a:extLst>
            </p:cNvPr>
            <p:cNvSpPr txBox="1"/>
            <p:nvPr/>
          </p:nvSpPr>
          <p:spPr>
            <a:xfrm flipH="1">
              <a:off x="10282797" y="3675281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GIFF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74661A-57F2-68CB-7707-235E33CAC835}"/>
                </a:ext>
              </a:extLst>
            </p:cNvPr>
            <p:cNvSpPr txBox="1"/>
            <p:nvPr/>
          </p:nvSpPr>
          <p:spPr>
            <a:xfrm flipH="1">
              <a:off x="3652314" y="4952117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SVG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F9DCA7-C381-9201-C232-384934A8D933}"/>
                </a:ext>
              </a:extLst>
            </p:cNvPr>
            <p:cNvSpPr txBox="1"/>
            <p:nvPr/>
          </p:nvSpPr>
          <p:spPr>
            <a:xfrm flipH="1">
              <a:off x="5914368" y="6111622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TIFF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248594-0F0D-5B6D-E97D-2FC38DFAAF08}"/>
                </a:ext>
              </a:extLst>
            </p:cNvPr>
            <p:cNvSpPr txBox="1"/>
            <p:nvPr/>
          </p:nvSpPr>
          <p:spPr>
            <a:xfrm flipH="1">
              <a:off x="8155469" y="6091080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EAD0C7-1CE2-F444-08AB-E580A17DFB69}"/>
                </a:ext>
              </a:extLst>
            </p:cNvPr>
            <p:cNvSpPr txBox="1"/>
            <p:nvPr/>
          </p:nvSpPr>
          <p:spPr>
            <a:xfrm flipH="1">
              <a:off x="10282798" y="6111622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WEBP</a:t>
              </a:r>
            </a:p>
          </p:txBody>
        </p:sp>
        <p:pic>
          <p:nvPicPr>
            <p:cNvPr id="33" name="Picture 32" descr="A sunset over a beach&#10;&#10;Description automatically generated">
              <a:extLst>
                <a:ext uri="{FF2B5EF4-FFF2-40B4-BE49-F238E27FC236}">
                  <a16:creationId xmlns:a16="http://schemas.microsoft.com/office/drawing/2014/main" id="{28DD47E2-08ED-46E2-A1FF-3596EE052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76" y="2260060"/>
              <a:ext cx="1655450" cy="1241588"/>
            </a:xfrm>
            <a:prstGeom prst="rect">
              <a:avLst/>
            </a:prstGeom>
          </p:spPr>
        </p:pic>
        <p:pic>
          <p:nvPicPr>
            <p:cNvPr id="34" name="Picture 33" descr="A mountain landscape with trees and a moon&#10;&#10;Description automatically generated">
              <a:extLst>
                <a:ext uri="{FF2B5EF4-FFF2-40B4-BE49-F238E27FC236}">
                  <a16:creationId xmlns:a16="http://schemas.microsoft.com/office/drawing/2014/main" id="{72C18A24-4AEC-D9B5-C792-1B457F33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63" y="2246839"/>
              <a:ext cx="1655451" cy="1191925"/>
            </a:xfrm>
            <a:prstGeom prst="rect">
              <a:avLst/>
            </a:prstGeom>
          </p:spPr>
        </p:pic>
        <p:pic>
          <p:nvPicPr>
            <p:cNvPr id="35" name="Picture 34" descr="A lake surrounded by mountains&#10;&#10;Description automatically generated">
              <a:extLst>
                <a:ext uri="{FF2B5EF4-FFF2-40B4-BE49-F238E27FC236}">
                  <a16:creationId xmlns:a16="http://schemas.microsoft.com/office/drawing/2014/main" id="{9FF31CDC-D497-CCBD-A8C5-0780F0C6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14" y="2225402"/>
              <a:ext cx="1891260" cy="1260940"/>
            </a:xfrm>
            <a:prstGeom prst="rect">
              <a:avLst/>
            </a:prstGeom>
          </p:spPr>
        </p:pic>
        <p:pic>
          <p:nvPicPr>
            <p:cNvPr id="36" name="Picture 35" descr="A mountain with snow on top&#10;&#10;Description automatically generated">
              <a:extLst>
                <a:ext uri="{FF2B5EF4-FFF2-40B4-BE49-F238E27FC236}">
                  <a16:creationId xmlns:a16="http://schemas.microsoft.com/office/drawing/2014/main" id="{A0C160CE-0D47-730D-29E1-5F3AD346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711" y="4911735"/>
              <a:ext cx="1805940" cy="830732"/>
            </a:xfrm>
            <a:prstGeom prst="rect">
              <a:avLst/>
            </a:prstGeom>
          </p:spPr>
        </p:pic>
        <p:pic>
          <p:nvPicPr>
            <p:cNvPr id="37" name="Picture 36" descr="A lake with trees and grass&#10;&#10;Description automatically generated">
              <a:extLst>
                <a:ext uri="{FF2B5EF4-FFF2-40B4-BE49-F238E27FC236}">
                  <a16:creationId xmlns:a16="http://schemas.microsoft.com/office/drawing/2014/main" id="{16201EAC-2F51-D969-5E6F-02A234F2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142" y="4740356"/>
              <a:ext cx="1874404" cy="1119209"/>
            </a:xfrm>
            <a:prstGeom prst="rect">
              <a:avLst/>
            </a:prstGeom>
          </p:spPr>
        </p:pic>
        <p:pic>
          <p:nvPicPr>
            <p:cNvPr id="38" name="Picture 37" descr="A lion lying in the grass&#10;&#10;Description automatically generated">
              <a:extLst>
                <a:ext uri="{FF2B5EF4-FFF2-40B4-BE49-F238E27FC236}">
                  <a16:creationId xmlns:a16="http://schemas.microsoft.com/office/drawing/2014/main" id="{F711B2E3-45E4-B14B-053A-7FA26C67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881" y="4856485"/>
              <a:ext cx="1538701" cy="1018620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74646E-4C3A-399C-1045-6B2893927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253" y="5063820"/>
              <a:ext cx="232924" cy="1459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31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CBA99-7AAC-2AA6-255E-88321EE0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18" y="1876359"/>
            <a:ext cx="6966031" cy="4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365885" y="1886585"/>
            <a:ext cx="2970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Average Precision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2512695"/>
            <a:ext cx="5283200" cy="2430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-2147482614"/>
          <p:cNvGraphicFramePr>
            <a:graphicFrameLocks noChangeAspect="1"/>
          </p:cNvGraphicFramePr>
          <p:nvPr/>
        </p:nvGraphicFramePr>
        <p:xfrm>
          <a:off x="5071110" y="1864360"/>
          <a:ext cx="2049780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56435" imgH="509905" progId="Equation.KSEE3">
                  <p:embed/>
                </p:oleObj>
              </mc:Choice>
              <mc:Fallback>
                <p:oleObj r:id="rId3" imgW="1956435" imgH="509905" progId="Equation.KSEE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1110" y="1864360"/>
                        <a:ext cx="2049780" cy="50292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95" y="2515870"/>
            <a:ext cx="4929505" cy="2433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-2147482620"/>
          <p:cNvGraphicFramePr>
            <a:graphicFrameLocks noChangeAspect="1"/>
          </p:cNvGraphicFramePr>
          <p:nvPr/>
        </p:nvGraphicFramePr>
        <p:xfrm>
          <a:off x="1896110" y="5313045"/>
          <a:ext cx="8670925" cy="116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949700" imgH="634365" progId="Equation.KSEE3">
                  <p:embed/>
                </p:oleObj>
              </mc:Choice>
              <mc:Fallback>
                <p:oleObj r:id="rId6" imgW="3949700" imgH="634365" progId="Equation.KSEE3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6110" y="5313045"/>
                        <a:ext cx="8670925" cy="116713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02640" y="4592955"/>
            <a:ext cx="988250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2.3 Bài toán nhận diện chữ viết OCR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82675" y="1896745"/>
            <a:ext cx="4707215" cy="2556009"/>
            <a:chOff x="9122" y="3118"/>
            <a:chExt cx="7915" cy="4669"/>
          </a:xfrm>
        </p:grpSpPr>
        <p:sp>
          <p:nvSpPr>
            <p:cNvPr id="22" name="Text Box 21"/>
            <p:cNvSpPr txBox="1"/>
            <p:nvPr/>
          </p:nvSpPr>
          <p:spPr>
            <a:xfrm>
              <a:off x="10601" y="3118"/>
              <a:ext cx="4293" cy="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Gradient Descent</a:t>
              </a:r>
            </a:p>
          </p:txBody>
        </p:sp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2" y="3930"/>
              <a:ext cx="7419" cy="3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 Box 23"/>
            <p:cNvSpPr txBox="1"/>
            <p:nvPr/>
          </p:nvSpPr>
          <p:spPr>
            <a:xfrm>
              <a:off x="9122" y="7059"/>
              <a:ext cx="7915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Local minimum và global minimum</a:t>
              </a:r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25" name="image34.jpe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217920" y="2416810"/>
            <a:ext cx="5008880" cy="156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 Box 25"/>
          <p:cNvSpPr txBox="1"/>
          <p:nvPr/>
        </p:nvSpPr>
        <p:spPr>
          <a:xfrm>
            <a:off x="1165225" y="514667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AttentionOCR</a:t>
            </a: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TransformerOCR</a:t>
            </a: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Thư viện OCR trong Python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dựng mô hình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pic>
        <p:nvPicPr>
          <p:cNvPr id="68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25" y="1296035"/>
            <a:ext cx="7231380" cy="1249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78485" y="2563495"/>
            <a:ext cx="4796790" cy="4175760"/>
            <a:chOff x="207" y="4009"/>
            <a:chExt cx="7554" cy="6576"/>
          </a:xfrm>
        </p:grpSpPr>
        <p:pic>
          <p:nvPicPr>
            <p:cNvPr id="66" name="Picture 20"/>
            <p:cNvPicPr>
              <a:picLocks noChangeAspect="1"/>
            </p:cNvPicPr>
            <p:nvPr/>
          </p:nvPicPr>
          <p:blipFill>
            <a:blip r:embed="rId4"/>
            <a:srcRect r="885"/>
            <a:stretch>
              <a:fillRect/>
            </a:stretch>
          </p:blipFill>
          <p:spPr>
            <a:xfrm>
              <a:off x="1058" y="4475"/>
              <a:ext cx="5855" cy="2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rcRect r="1644" b="8239"/>
            <a:stretch>
              <a:fillRect/>
            </a:stretch>
          </p:blipFill>
          <p:spPr>
            <a:xfrm>
              <a:off x="1058" y="7881"/>
              <a:ext cx="5854" cy="2704"/>
            </a:xfrm>
            <a:prstGeom prst="rect">
              <a:avLst/>
            </a:prstGeom>
          </p:spPr>
        </p:pic>
        <p:sp>
          <p:nvSpPr>
            <p:cNvPr id="21" name="Text Box 20"/>
            <p:cNvSpPr txBox="1"/>
            <p:nvPr/>
          </p:nvSpPr>
          <p:spPr>
            <a:xfrm>
              <a:off x="207" y="7301"/>
              <a:ext cx="75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vùng cần trích xuất thông tin</a:t>
              </a: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762" y="4009"/>
              <a:ext cx="44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bệnh da liễu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99075" y="2610485"/>
            <a:ext cx="5946140" cy="3789045"/>
            <a:chOff x="8206" y="4617"/>
            <a:chExt cx="9364" cy="5967"/>
          </a:xfrm>
        </p:grpSpPr>
        <p:pic>
          <p:nvPicPr>
            <p:cNvPr id="67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6" y="5399"/>
              <a:ext cx="9335" cy="4321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69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6" y="10010"/>
              <a:ext cx="9365" cy="575"/>
            </a:xfrm>
            <a:prstGeom prst="rect">
              <a:avLst/>
            </a:prstGeom>
            <a:noFill/>
            <a:ln w="3175">
              <a:noFill/>
            </a:ln>
          </p:spPr>
        </p:pic>
        <p:sp>
          <p:nvSpPr>
            <p:cNvPr id="10" name="Text Box 9"/>
            <p:cNvSpPr txBox="1"/>
            <p:nvPr/>
          </p:nvSpPr>
          <p:spPr>
            <a:xfrm>
              <a:off x="8997" y="4617"/>
              <a:ext cx="7555" cy="58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Phiên huấn luyện và lưu trọng số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44905" y="116522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895" y="5142865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</a:p>
        </p:txBody>
      </p:sp>
      <p:pic>
        <p:nvPicPr>
          <p:cNvPr id="34" name="Picture 34" descr="confusion_matrix"/>
          <p:cNvPicPr>
            <a:picLocks noChangeAspect="1"/>
          </p:cNvPicPr>
          <p:nvPr/>
        </p:nvPicPr>
        <p:blipFill>
          <a:blip r:embed="rId3"/>
          <a:srcRect l="7200" r="8636"/>
          <a:stretch>
            <a:fillRect/>
          </a:stretch>
        </p:blipFill>
        <p:spPr>
          <a:xfrm>
            <a:off x="5109210" y="2667635"/>
            <a:ext cx="6122670" cy="357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" name="Table 1"/>
          <p:cNvGraphicFramePr/>
          <p:nvPr/>
        </p:nvGraphicFramePr>
        <p:xfrm>
          <a:off x="1144905" y="2667635"/>
          <a:ext cx="3842385" cy="2091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0.83831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0.71452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0.75994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0.76771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0.66498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0.69015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0.73559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0.64672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0.65562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0.72214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0.70758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0.71155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0.72593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0.72158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613535" y="1640840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alt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797685" y="1624330"/>
            <a:ext cx="9220200" cy="41446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Giới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thiệu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tổng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Cơ sở lý thuyết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Thu thập dữ liệu</a:t>
            </a:r>
            <a:endParaRPr kumimoji="0" lang="vi-VN" alt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kumimoji="0" 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quả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thực hiện 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luận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hướng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triển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pic>
        <p:nvPicPr>
          <p:cNvPr id="36" name="Picture 36" descr="P_curve"/>
          <p:cNvPicPr>
            <a:picLocks noChangeAspect="1"/>
          </p:cNvPicPr>
          <p:nvPr/>
        </p:nvPicPr>
        <p:blipFill>
          <a:blip r:embed="rId3"/>
          <a:srcRect r="2395"/>
          <a:stretch>
            <a:fillRect/>
          </a:stretch>
        </p:blipFill>
        <p:spPr>
          <a:xfrm>
            <a:off x="1260475" y="1878330"/>
            <a:ext cx="4727575" cy="2339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7" descr="R_curve"/>
          <p:cNvPicPr>
            <a:picLocks noChangeAspect="1"/>
          </p:cNvPicPr>
          <p:nvPr/>
        </p:nvPicPr>
        <p:blipFill>
          <a:blip r:embed="rId4"/>
          <a:srcRect l="166" t="2790" r="2230" b="-1712"/>
          <a:stretch>
            <a:fillRect/>
          </a:stretch>
        </p:blipFill>
        <p:spPr>
          <a:xfrm>
            <a:off x="6383020" y="1878965"/>
            <a:ext cx="4576445" cy="2338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8" descr="F1_curve"/>
          <p:cNvPicPr>
            <a:picLocks noChangeAspect="1"/>
          </p:cNvPicPr>
          <p:nvPr/>
        </p:nvPicPr>
        <p:blipFill>
          <a:blip r:embed="rId5"/>
          <a:srcRect r="2395"/>
          <a:stretch>
            <a:fillRect/>
          </a:stretch>
        </p:blipFill>
        <p:spPr>
          <a:xfrm>
            <a:off x="1261110" y="4320540"/>
            <a:ext cx="4726940" cy="21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9" name="Picture 39" descr="PR_curve"/>
          <p:cNvPicPr>
            <a:picLocks noChangeAspect="1"/>
          </p:cNvPicPr>
          <p:nvPr/>
        </p:nvPicPr>
        <p:blipFill>
          <a:blip r:embed="rId6"/>
          <a:srcRect r="2561"/>
          <a:stretch>
            <a:fillRect/>
          </a:stretch>
        </p:blipFill>
        <p:spPr>
          <a:xfrm>
            <a:off x="6383020" y="4319905"/>
            <a:ext cx="4576445" cy="2198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1483995" y="130111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483995" y="136334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27275" y="1955800"/>
            <a:ext cx="7959725" cy="4162425"/>
            <a:chOff x="3083" y="3515"/>
            <a:chExt cx="10790" cy="5100"/>
          </a:xfrm>
        </p:grpSpPr>
        <p:pic>
          <p:nvPicPr>
            <p:cNvPr id="79" name="Picture 31"/>
            <p:cNvPicPr>
              <a:picLocks noChangeAspect="1"/>
            </p:cNvPicPr>
            <p:nvPr/>
          </p:nvPicPr>
          <p:blipFill>
            <a:blip r:embed="rId3"/>
            <a:srcRect l="49596"/>
            <a:stretch>
              <a:fillRect/>
            </a:stretch>
          </p:blipFill>
          <p:spPr>
            <a:xfrm>
              <a:off x="3083" y="3515"/>
              <a:ext cx="5690" cy="5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val_batch1_label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" y="3515"/>
              <a:ext cx="5100" cy="5100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18235" y="1165860"/>
            <a:ext cx="99555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65885" y="5068570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353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947420" y="2327910"/>
          <a:ext cx="3923665" cy="2209800"/>
        </p:xfrm>
        <a:graphic>
          <a:graphicData uri="http://schemas.openxmlformats.org/drawingml/2006/table">
            <a:tbl>
              <a:tblPr/>
              <a:tblGrid>
                <a:gridCol w="735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0.99664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0.99345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0.99626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0.99595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0.99318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0.99589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0.99035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0.99286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0.99606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0.99725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0.99367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0.99402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8" name="Picture 3"/>
          <p:cNvPicPr>
            <a:picLocks noChangeAspect="1"/>
          </p:cNvPicPr>
          <p:nvPr/>
        </p:nvPicPr>
        <p:blipFill>
          <a:blip r:embed="rId3"/>
          <a:srcRect l="3238" r="5036"/>
          <a:stretch>
            <a:fillRect/>
          </a:stretch>
        </p:blipFill>
        <p:spPr>
          <a:xfrm>
            <a:off x="4996815" y="2327910"/>
            <a:ext cx="6356985" cy="391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365885" y="1641475"/>
            <a:ext cx="102476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5702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118235" y="1276350"/>
            <a:ext cx="105987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18235" y="1829435"/>
            <a:ext cx="10211435" cy="4620895"/>
            <a:chOff x="1761" y="2881"/>
            <a:chExt cx="16081" cy="7277"/>
          </a:xfrm>
        </p:grpSpPr>
        <p:pic>
          <p:nvPicPr>
            <p:cNvPr id="79" name="Picture 79" descr="P_curv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" y="2959"/>
              <a:ext cx="7920" cy="3357"/>
            </a:xfrm>
            <a:prstGeom prst="rect">
              <a:avLst/>
            </a:prstGeom>
          </p:spPr>
        </p:pic>
        <p:pic>
          <p:nvPicPr>
            <p:cNvPr id="161" name="Picture 9"/>
            <p:cNvPicPr>
              <a:picLocks noChangeAspect="1"/>
            </p:cNvPicPr>
            <p:nvPr/>
          </p:nvPicPr>
          <p:blipFill>
            <a:blip r:embed="rId4"/>
            <a:srcRect l="1399" t="1592" r="1290" b="2027"/>
            <a:stretch>
              <a:fillRect/>
            </a:stretch>
          </p:blipFill>
          <p:spPr>
            <a:xfrm>
              <a:off x="9681" y="2881"/>
              <a:ext cx="7759" cy="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Picture 12"/>
            <p:cNvPicPr>
              <a:picLocks noChangeAspect="1"/>
            </p:cNvPicPr>
            <p:nvPr/>
          </p:nvPicPr>
          <p:blipFill>
            <a:blip r:embed="rId5"/>
            <a:srcRect l="249" t="1083" r="1724" b="2780"/>
            <a:stretch>
              <a:fillRect/>
            </a:stretch>
          </p:blipFill>
          <p:spPr>
            <a:xfrm>
              <a:off x="2151" y="6480"/>
              <a:ext cx="7531" cy="3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Picture 10"/>
            <p:cNvPicPr>
              <a:picLocks noChangeAspect="1"/>
            </p:cNvPicPr>
            <p:nvPr/>
          </p:nvPicPr>
          <p:blipFill>
            <a:blip r:embed="rId6"/>
            <a:srcRect l="1550" t="2040" r="2211" b="1697"/>
            <a:stretch>
              <a:fillRect/>
            </a:stretch>
          </p:blipFill>
          <p:spPr>
            <a:xfrm>
              <a:off x="9682" y="6482"/>
              <a:ext cx="8160" cy="36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5321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18235" y="1363345"/>
            <a:ext cx="1048512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  <p:pic>
        <p:nvPicPr>
          <p:cNvPr id="9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0" y="1960245"/>
            <a:ext cx="8961120" cy="40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551940" y="1790700"/>
            <a:ext cx="73990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- Dùng thư viện VietOCR.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Tiền xử lí ảnh đầu vào.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3750" y="5992697"/>
            <a:ext cx="10270209" cy="398593"/>
            <a:chOff x="1133" y="8725"/>
            <a:chExt cx="17909" cy="626"/>
          </a:xfrm>
        </p:grpSpPr>
        <p:sp>
          <p:nvSpPr>
            <p:cNvPr id="21" name="Text Box 20"/>
            <p:cNvSpPr txBox="1"/>
            <p:nvPr/>
          </p:nvSpPr>
          <p:spPr>
            <a:xfrm>
              <a:off x="1133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Dữ liệu đầu vào thực tế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muốn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90345" y="2966085"/>
            <a:ext cx="9568815" cy="2907030"/>
            <a:chOff x="2151" y="4688"/>
            <a:chExt cx="15511" cy="4806"/>
          </a:xfrm>
        </p:grpSpPr>
        <p:pic>
          <p:nvPicPr>
            <p:cNvPr id="49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" y="4830"/>
              <a:ext cx="8351" cy="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1" descr="z4939803421680_b410c8b3e190feece725e3488ffdc830"/>
            <p:cNvPicPr>
              <a:picLocks noChangeAspect="1"/>
            </p:cNvPicPr>
            <p:nvPr/>
          </p:nvPicPr>
          <p:blipFill>
            <a:blip r:embed="rId4"/>
            <a:srcRect l="12792" t="45788" r="11854" b="32072"/>
            <a:stretch>
              <a:fillRect/>
            </a:stretch>
          </p:blipFill>
          <p:spPr>
            <a:xfrm>
              <a:off x="10300" y="4688"/>
              <a:ext cx="7362" cy="4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948" y="5992697"/>
            <a:ext cx="10335011" cy="475001"/>
            <a:chOff x="1020" y="8725"/>
            <a:chExt cx="18022" cy="746"/>
          </a:xfrm>
        </p:grpSpPr>
        <p:sp>
          <p:nvSpPr>
            <p:cNvPr id="21" name="Text Box 20"/>
            <p:cNvSpPr txBox="1"/>
            <p:nvPr/>
          </p:nvSpPr>
          <p:spPr>
            <a:xfrm>
              <a:off x="1020" y="8845"/>
              <a:ext cx="9594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vi-VN" sz="2000" i="1">
                  <a:solidFill>
                    <a:schemeClr val="accent1">
                      <a:lumMod val="50000"/>
                    </a:schemeClr>
                  </a:solidFill>
                </a:rPr>
                <a:t>K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ết quả sau khi phát hiện vùng cần trích xuất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muốn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6600" y="1862455"/>
            <a:ext cx="10424795" cy="3975100"/>
            <a:chOff x="1160" y="2933"/>
            <a:chExt cx="16417" cy="6260"/>
          </a:xfrm>
        </p:grpSpPr>
        <p:pic>
          <p:nvPicPr>
            <p:cNvPr id="52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" y="2933"/>
              <a:ext cx="9848" cy="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7"/>
            <p:cNvPicPr>
              <a:picLocks noChangeAspect="1"/>
            </p:cNvPicPr>
            <p:nvPr/>
          </p:nvPicPr>
          <p:blipFill>
            <a:blip r:embed="rId4"/>
            <a:srcRect l="31440" t="3848" r="25374" b="13523"/>
            <a:stretch>
              <a:fillRect/>
            </a:stretch>
          </p:blipFill>
          <p:spPr>
            <a:xfrm>
              <a:off x="11149" y="5727"/>
              <a:ext cx="5705" cy="3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rcRect l="2382" t="8376" r="3173" b="5299"/>
            <a:stretch>
              <a:fillRect/>
            </a:stretch>
          </p:blipFill>
          <p:spPr>
            <a:xfrm>
              <a:off x="11149" y="2935"/>
              <a:ext cx="6428" cy="2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17980" y="2033270"/>
            <a:ext cx="8956040" cy="4582160"/>
            <a:chOff x="2548" y="3319"/>
            <a:chExt cx="14104" cy="7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" y="3319"/>
              <a:ext cx="14105" cy="6460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5325" y="9907"/>
              <a:ext cx="78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Giao diện website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pic>
        <p:nvPicPr>
          <p:cNvPr id="153" name="Picture 3"/>
          <p:cNvPicPr>
            <a:picLocks noChangeAspect="1"/>
          </p:cNvPicPr>
          <p:nvPr/>
        </p:nvPicPr>
        <p:blipFill>
          <a:blip r:embed="rId3"/>
          <a:srcRect l="1572" r="1799" b="6056"/>
          <a:stretch>
            <a:fillRect/>
          </a:stretch>
        </p:blipFill>
        <p:spPr>
          <a:xfrm>
            <a:off x="822325" y="2390775"/>
            <a:ext cx="4855845" cy="2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70" y="2461895"/>
            <a:ext cx="5218430" cy="28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43865" y="5629275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Mail x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ác nhận khi đăng khí thành công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877560" y="5626100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Kết quả trên dữ liệu ảnh da liễu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Kết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luận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và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hướng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phát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triển</a:t>
            </a:r>
            <a:endParaRPr lang="en-US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70940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1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Kết luận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1551940" y="187769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Ưu điểm: tự thu thập dữ liệu, các thông số mô hình huấn luyện khá tốt, đạt được nhiệm vụ đồ án đề ra.</a:t>
            </a: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Nhược điểm: dữ liệu còn hạn chế, các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bou</a:t>
            </a:r>
            <a:r>
              <a:rPr lang="en-US" altLang="vi-VN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ding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 box chưa thật sự tối ưu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70940" y="353060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Hướng phát triển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51940" y="427926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Thu thập thêm tập dữ liệu để mở rộng mô hình</a:t>
            </a: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Phát triển  chatbox, bổ sung chức năng thay đổi lịch để thân thiện hơn vơí người dùng.</a:t>
            </a:r>
          </a:p>
          <a:p>
            <a:pPr algn="l">
              <a:lnSpc>
                <a:spcPct val="150000"/>
              </a:lnSpc>
            </a:pP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" y="278130"/>
            <a:ext cx="951230" cy="968375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96770" y="151765"/>
            <a:ext cx="9257030" cy="1325880"/>
          </a:xfrm>
        </p:spPr>
        <p:txBody>
          <a:bodyPr vert="horz" wrap="square" lIns="91440" tIns="45720" rIns="91440" bIns="45720" anchor="ctr" anchorCtr="0">
            <a:normAutofit/>
          </a:bodyPr>
          <a:lstStyle/>
          <a:p>
            <a:pPr algn="l"/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1. Giới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thiệu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tổng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quan</a:t>
            </a:r>
            <a:endParaRPr lang="en-US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lt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823969" y="1797580"/>
            <a:ext cx="454406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EDIT ENHANCE PHOTOS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8A083-9A15-9134-94E5-65794FDE7535}"/>
              </a:ext>
            </a:extLst>
          </p:cNvPr>
          <p:cNvGrpSpPr/>
          <p:nvPr/>
        </p:nvGrpSpPr>
        <p:grpSpPr>
          <a:xfrm>
            <a:off x="3394787" y="2344951"/>
            <a:ext cx="5402425" cy="3144092"/>
            <a:chOff x="2230016" y="1997075"/>
            <a:chExt cx="5402425" cy="3144092"/>
          </a:xfrm>
        </p:grpSpPr>
        <p:sp>
          <p:nvSpPr>
            <p:cNvPr id="7" name="Rectangles 6"/>
            <p:cNvSpPr/>
            <p:nvPr/>
          </p:nvSpPr>
          <p:spPr>
            <a:xfrm>
              <a:off x="3006137" y="230076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Xóa đối tượng - Inpaint</a:t>
              </a:r>
              <a:endParaRPr lang="vi-VN" altLang="en-US"/>
            </a:p>
          </p:txBody>
        </p:sp>
        <p:sp>
          <p:nvSpPr>
            <p:cNvPr id="2" name="Rectangles 6">
              <a:extLst>
                <a:ext uri="{FF2B5EF4-FFF2-40B4-BE49-F238E27FC236}">
                  <a16:creationId xmlns:a16="http://schemas.microsoft.com/office/drawing/2014/main" id="{1E3B380C-FDFC-7D02-D2A7-3B097BB657F7}"/>
                </a:ext>
              </a:extLst>
            </p:cNvPr>
            <p:cNvSpPr/>
            <p:nvPr/>
          </p:nvSpPr>
          <p:spPr>
            <a:xfrm>
              <a:off x="3006137" y="3260724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Chỉnh sửa màu ảnh - Filter</a:t>
              </a:r>
              <a:endParaRPr lang="vi-VN" altLang="en-US"/>
            </a:p>
          </p:txBody>
        </p:sp>
        <p:sp>
          <p:nvSpPr>
            <p:cNvPr id="3" name="Rectangles 6">
              <a:extLst>
                <a:ext uri="{FF2B5EF4-FFF2-40B4-BE49-F238E27FC236}">
                  <a16:creationId xmlns:a16="http://schemas.microsoft.com/office/drawing/2014/main" id="{537C07AF-BBD7-9052-30F0-3576F007C40E}"/>
                </a:ext>
              </a:extLst>
            </p:cNvPr>
            <p:cNvSpPr/>
            <p:nvPr/>
          </p:nvSpPr>
          <p:spPr>
            <a:xfrm>
              <a:off x="3006137" y="420465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Trích xuất thông tin - OCR</a:t>
              </a:r>
              <a:endParaRPr lang="vi-VN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D405E7-26E4-3ACF-04D9-30210B0C3F44}"/>
                </a:ext>
              </a:extLst>
            </p:cNvPr>
            <p:cNvSpPr/>
            <p:nvPr/>
          </p:nvSpPr>
          <p:spPr>
            <a:xfrm>
              <a:off x="2230016" y="1997075"/>
              <a:ext cx="5402425" cy="3144092"/>
            </a:xfrm>
            <a:prstGeom prst="rect">
              <a:avLst/>
            </a:prstGeom>
            <a:noFill/>
            <a:ln w="28575">
              <a:solidFill>
                <a:srgbClr val="61616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4E0FA6-4086-92A7-1AC4-F5E472EE6B90}"/>
              </a:ext>
            </a:extLst>
          </p:cNvPr>
          <p:cNvSpPr txBox="1"/>
          <p:nvPr/>
        </p:nvSpPr>
        <p:spPr>
          <a:xfrm>
            <a:off x="5104117" y="5776699"/>
            <a:ext cx="203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Ứng dụng Windows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370" y="2677795"/>
            <a:ext cx="9068435" cy="178816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CẢM ƠN QUÝ THẦY CÔ ĐÃ LẮNG NGHE! 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988" y="289560"/>
            <a:ext cx="1536065" cy="156337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NGUYỄN THỊ GIA GIA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1913182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 tháng </a:t>
            </a:r>
            <a:r>
              <a:rPr lang="vi-VN" alt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12</a:t>
            </a:r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923983" y="59626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729953" y="4141877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729954" y="1845895"/>
            <a:ext cx="313340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OpenCV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Thị giác máy tính với OpenCV-Python Bài 1, Phần 2: Cài đặt môi trường lập  trình">
            <a:extLst>
              <a:ext uri="{FF2B5EF4-FFF2-40B4-BE49-F238E27FC236}">
                <a16:creationId xmlns:a16="http://schemas.microsoft.com/office/drawing/2014/main" id="{59A5F3A0-CBA6-4586-F0FA-2495ABC0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40" y="2437675"/>
            <a:ext cx="3525829" cy="16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: Image Inpainting">
            <a:extLst>
              <a:ext uri="{FF2B5EF4-FFF2-40B4-BE49-F238E27FC236}">
                <a16:creationId xmlns:a16="http://schemas.microsoft.com/office/drawing/2014/main" id="{34D2EFB7-FC76-40BA-2EE4-2A76D393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53" y="4602099"/>
            <a:ext cx="2743200" cy="20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B8FA52-16F9-02AC-3ADC-22B5B0D034F9}"/>
              </a:ext>
            </a:extLst>
          </p:cNvPr>
          <p:cNvSpPr/>
          <p:nvPr/>
        </p:nvSpPr>
        <p:spPr>
          <a:xfrm>
            <a:off x="5721220" y="3380785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 - OpenCV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91A8DD-4EE9-3082-40C8-C7086A5A0A58}"/>
              </a:ext>
            </a:extLst>
          </p:cNvPr>
          <p:cNvSpPr/>
          <p:nvPr/>
        </p:nvSpPr>
        <p:spPr>
          <a:xfrm>
            <a:off x="8610600" y="2542591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cv.INPAINT_TELEA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93E19D-8325-C943-566A-AE9A4AB20613}"/>
              </a:ext>
            </a:extLst>
          </p:cNvPr>
          <p:cNvSpPr/>
          <p:nvPr/>
        </p:nvSpPr>
        <p:spPr>
          <a:xfrm>
            <a:off x="8610599" y="4104335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cv.INPAINT_NS.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DEA4E72-5567-B5E7-7A52-C59FBBC20EC2}"/>
              </a:ext>
            </a:extLst>
          </p:cNvPr>
          <p:cNvSpPr/>
          <p:nvPr/>
        </p:nvSpPr>
        <p:spPr>
          <a:xfrm>
            <a:off x="7977673" y="2810243"/>
            <a:ext cx="522515" cy="16763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927947" y="1906347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Pilgram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729955" y="1845895"/>
            <a:ext cx="3019328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Pillow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Pillow &amp; Pilgram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050" name="Picture 2" descr="GitHub - python-pillow/Pillow: Python Imaging Library (Fork)">
            <a:extLst>
              <a:ext uri="{FF2B5EF4-FFF2-40B4-BE49-F238E27FC236}">
                <a16:creationId xmlns:a16="http://schemas.microsoft.com/office/drawing/2014/main" id="{11865F0E-B524-FD76-2A4E-AE899222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59" y="2366569"/>
            <a:ext cx="3653252" cy="182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A0F5A98D-0FF2-A067-0CCE-82EC17573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60" y="3026411"/>
            <a:ext cx="1378965" cy="1034224"/>
          </a:xfrm>
          <a:prstGeom prst="rect">
            <a:avLst/>
          </a:prstGeom>
        </p:spPr>
      </p:pic>
      <p:pic>
        <p:nvPicPr>
          <p:cNvPr id="10" name="Picture 9" descr="A sunset over a beach&#10;&#10;Description automatically generated">
            <a:extLst>
              <a:ext uri="{FF2B5EF4-FFF2-40B4-BE49-F238E27FC236}">
                <a16:creationId xmlns:a16="http://schemas.microsoft.com/office/drawing/2014/main" id="{7D391922-D1D0-324A-3C72-FAC4E009A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77" y="3026411"/>
            <a:ext cx="1378964" cy="1034224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C17E0702-52F2-7AE2-19DC-8DFFEB3B917C}"/>
              </a:ext>
            </a:extLst>
          </p:cNvPr>
          <p:cNvSpPr txBox="1"/>
          <p:nvPr/>
        </p:nvSpPr>
        <p:spPr>
          <a:xfrm>
            <a:off x="6555071" y="4488410"/>
            <a:ext cx="4685549" cy="864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Pilgram là thư viện filter được xây dựng trong Python dựa trên CSSgram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9358461-87E4-75AD-A895-B6D9EE0D2F88}"/>
              </a:ext>
            </a:extLst>
          </p:cNvPr>
          <p:cNvSpPr txBox="1"/>
          <p:nvPr/>
        </p:nvSpPr>
        <p:spPr>
          <a:xfrm>
            <a:off x="1365885" y="4488410"/>
            <a:ext cx="4685549" cy="864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Pillow là thư viện xử lý ảnh trong Python</a:t>
            </a:r>
          </a:p>
        </p:txBody>
      </p:sp>
    </p:spTree>
    <p:extLst>
      <p:ext uri="{BB962C8B-B14F-4D97-AF65-F5344CB8AC3E}">
        <p14:creationId xmlns:p14="http://schemas.microsoft.com/office/powerpoint/2010/main" val="261621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 descr="Tesseract OCR: What is it and Why Would You Choose It?">
            <a:extLst>
              <a:ext uri="{FF2B5EF4-FFF2-40B4-BE49-F238E27FC236}">
                <a16:creationId xmlns:a16="http://schemas.microsoft.com/office/drawing/2014/main" id="{977FAB3C-A26C-35CD-E9AB-7951B751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95" y="2134871"/>
            <a:ext cx="7937189" cy="372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</a:t>
            </a:r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dữ liệu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924068-5497-37AE-24C6-89D664CEA4DB}"/>
              </a:ext>
            </a:extLst>
          </p:cNvPr>
          <p:cNvSpPr/>
          <p:nvPr/>
        </p:nvSpPr>
        <p:spPr>
          <a:xfrm>
            <a:off x="5390644" y="2057995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3A2BB4-EF49-97C0-8903-571AF96BE498}"/>
              </a:ext>
            </a:extLst>
          </p:cNvPr>
          <p:cNvSpPr/>
          <p:nvPr/>
        </p:nvSpPr>
        <p:spPr>
          <a:xfrm>
            <a:off x="1880093" y="3429000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Simple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7A8CF-759B-129A-37CA-E171562A76CF}"/>
              </a:ext>
            </a:extLst>
          </p:cNvPr>
          <p:cNvSpPr/>
          <p:nvPr/>
        </p:nvSpPr>
        <p:spPr>
          <a:xfrm>
            <a:off x="5232024" y="3463552"/>
            <a:ext cx="162352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Intermediate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CC546E-D435-E93F-FC6B-B86C99FBD1A5}"/>
              </a:ext>
            </a:extLst>
          </p:cNvPr>
          <p:cNvSpPr/>
          <p:nvPr/>
        </p:nvSpPr>
        <p:spPr>
          <a:xfrm>
            <a:off x="8851433" y="3425948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Complex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1BAEDE7-A8D7-15BB-2F4A-352DC9C4E7C7}"/>
              </a:ext>
            </a:extLst>
          </p:cNvPr>
          <p:cNvSpPr/>
          <p:nvPr/>
        </p:nvSpPr>
        <p:spPr>
          <a:xfrm rot="16200000">
            <a:off x="5719665" y="-526002"/>
            <a:ext cx="559837" cy="7072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AFFE6CB4-9B1F-06B9-FA31-906489E0C063}"/>
              </a:ext>
            </a:extLst>
          </p:cNvPr>
          <p:cNvSpPr txBox="1"/>
          <p:nvPr/>
        </p:nvSpPr>
        <p:spPr>
          <a:xfrm>
            <a:off x="995370" y="4342361"/>
            <a:ext cx="3075731" cy="8952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đơn giản và kích thước nhỏ, nền có cấu trúc đơn giản tương đối đồng nhất.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16E80843-A86D-ED50-0CE3-C19423DBBD3E}"/>
              </a:ext>
            </a:extLst>
          </p:cNvPr>
          <p:cNvSpPr txBox="1"/>
          <p:nvPr/>
        </p:nvSpPr>
        <p:spPr>
          <a:xfrm>
            <a:off x="4598411" y="4347352"/>
            <a:ext cx="2718318" cy="784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kích thước trung bình,  nền có cấu trúc tương đối đồng nhất.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8C3E2F1C-395A-B773-7CDE-8AAE5DAD6EB4}"/>
              </a:ext>
            </a:extLst>
          </p:cNvPr>
          <p:cNvSpPr txBox="1"/>
          <p:nvPr/>
        </p:nvSpPr>
        <p:spPr>
          <a:xfrm>
            <a:off x="8236351" y="4345987"/>
            <a:ext cx="2743200" cy="10178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kích thước trung bình hoặc lớn, nền có cấu trúc phức tạp.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Picture 28" descr="A cartoon of a person sitting on a roof&#10;&#10;Description automatically generated">
            <a:extLst>
              <a:ext uri="{FF2B5EF4-FFF2-40B4-BE49-F238E27FC236}">
                <a16:creationId xmlns:a16="http://schemas.microsoft.com/office/drawing/2014/main" id="{75E08D21-C813-447C-17B8-8B26C141A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54"/>
          <a:stretch/>
        </p:blipFill>
        <p:spPr>
          <a:xfrm>
            <a:off x="710578" y="5228908"/>
            <a:ext cx="3505406" cy="1331423"/>
          </a:xfrm>
          <a:prstGeom prst="rect">
            <a:avLst/>
          </a:prstGeom>
        </p:spPr>
      </p:pic>
      <p:pic>
        <p:nvPicPr>
          <p:cNvPr id="31" name="Picture 30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05BF6A2F-4009-B722-3BA8-FF77704D5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4753200" y="5131838"/>
            <a:ext cx="2408739" cy="15495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3FC22C-3E13-6F5A-7C79-661B4D1C1A5C}"/>
              </a:ext>
            </a:extLst>
          </p:cNvPr>
          <p:cNvSpPr/>
          <p:nvPr/>
        </p:nvSpPr>
        <p:spPr>
          <a:xfrm>
            <a:off x="1551940" y="5617406"/>
            <a:ext cx="1835072" cy="811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4E556E-86DA-AD43-A2CF-CADF44B93B78}"/>
              </a:ext>
            </a:extLst>
          </p:cNvPr>
          <p:cNvSpPr/>
          <p:nvPr/>
        </p:nvSpPr>
        <p:spPr>
          <a:xfrm>
            <a:off x="4930232" y="5114434"/>
            <a:ext cx="460412" cy="156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erson standing on a bridge&#10;&#10;Description automatically generated">
            <a:extLst>
              <a:ext uri="{FF2B5EF4-FFF2-40B4-BE49-F238E27FC236}">
                <a16:creationId xmlns:a16="http://schemas.microsoft.com/office/drawing/2014/main" id="{8047FC27-921E-71F6-DB81-EB7C685F5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39" y="5094521"/>
            <a:ext cx="2403709" cy="1603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dữ liệu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924068-5497-37AE-24C6-89D664CEA4DB}"/>
              </a:ext>
            </a:extLst>
          </p:cNvPr>
          <p:cNvSpPr/>
          <p:nvPr/>
        </p:nvSpPr>
        <p:spPr>
          <a:xfrm>
            <a:off x="655063" y="3504570"/>
            <a:ext cx="1254306" cy="1447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Các chuẩn ảnh khác nhau</a:t>
            </a:r>
          </a:p>
        </p:txBody>
      </p:sp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CF555E06-DB5B-270A-4E22-D9361908D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65" y="2349972"/>
            <a:ext cx="1655450" cy="1241588"/>
          </a:xfrm>
          <a:prstGeom prst="rect">
            <a:avLst/>
          </a:prstGeom>
        </p:spPr>
      </p:pic>
      <p:pic>
        <p:nvPicPr>
          <p:cNvPr id="3" name="Picture 2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552FBEC7-AF91-74A8-FB2F-D9BFBF8996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0" y="2341396"/>
            <a:ext cx="1655450" cy="1191924"/>
          </a:xfrm>
          <a:prstGeom prst="rect">
            <a:avLst/>
          </a:prstGeom>
        </p:spPr>
      </p:pic>
      <p:pic>
        <p:nvPicPr>
          <p:cNvPr id="4" name="Picture 3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70D5100C-677E-BFD3-A51E-A06DAA52B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99" y="2378244"/>
            <a:ext cx="1910401" cy="1273702"/>
          </a:xfrm>
          <a:prstGeom prst="rect">
            <a:avLst/>
          </a:prstGeom>
        </p:spPr>
      </p:pic>
      <p:pic>
        <p:nvPicPr>
          <p:cNvPr id="6" name="Picture 5" descr="A mountain with snow on it&#10;&#10;Description automatically generated">
            <a:extLst>
              <a:ext uri="{FF2B5EF4-FFF2-40B4-BE49-F238E27FC236}">
                <a16:creationId xmlns:a16="http://schemas.microsoft.com/office/drawing/2014/main" id="{6D90C5B2-BE19-B95A-DF08-649A845B59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15" y="4562054"/>
            <a:ext cx="1817876" cy="8362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B2F93F-7F14-3ADE-CA2E-DBB83332C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7635" y="3405109"/>
            <a:ext cx="1555956" cy="1555956"/>
          </a:xfrm>
          <a:prstGeom prst="rect">
            <a:avLst/>
          </a:prstGeom>
        </p:spPr>
      </p:pic>
      <p:pic>
        <p:nvPicPr>
          <p:cNvPr id="11" name="Picture 10" descr="A lake with trees and grass&#10;&#10;Description automatically generated">
            <a:extLst>
              <a:ext uri="{FF2B5EF4-FFF2-40B4-BE49-F238E27FC236}">
                <a16:creationId xmlns:a16="http://schemas.microsoft.com/office/drawing/2014/main" id="{7D83BFD5-0578-7294-F6B9-07919191F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8" y="4448460"/>
            <a:ext cx="1874402" cy="1119208"/>
          </a:xfrm>
          <a:prstGeom prst="rect">
            <a:avLst/>
          </a:prstGeom>
        </p:spPr>
      </p:pic>
      <p:pic>
        <p:nvPicPr>
          <p:cNvPr id="12" name="Picture 11" descr="A lion lying in the grass&#10;&#10;Description automatically generated">
            <a:extLst>
              <a:ext uri="{FF2B5EF4-FFF2-40B4-BE49-F238E27FC236}">
                <a16:creationId xmlns:a16="http://schemas.microsoft.com/office/drawing/2014/main" id="{B43F05BB-B563-3606-2AC7-F82244DC01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9" y="4477201"/>
            <a:ext cx="1538701" cy="101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E12E2-5B71-BCC9-B00E-2DD9E73FED87}"/>
              </a:ext>
            </a:extLst>
          </p:cNvPr>
          <p:cNvSpPr txBox="1"/>
          <p:nvPr/>
        </p:nvSpPr>
        <p:spPr>
          <a:xfrm flipH="1">
            <a:off x="4409347" y="3797719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8F381B-E302-8187-21C2-DBB624063A98}"/>
              </a:ext>
            </a:extLst>
          </p:cNvPr>
          <p:cNvSpPr txBox="1"/>
          <p:nvPr/>
        </p:nvSpPr>
        <p:spPr>
          <a:xfrm flipH="1">
            <a:off x="6799423" y="3763830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FF65F-FD9D-01B9-57D9-71ED5A5DF5E9}"/>
              </a:ext>
            </a:extLst>
          </p:cNvPr>
          <p:cNvSpPr txBox="1"/>
          <p:nvPr/>
        </p:nvSpPr>
        <p:spPr>
          <a:xfrm flipH="1">
            <a:off x="9040299" y="3756617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40391-D5F1-B7BA-566B-21B5046D4B6B}"/>
              </a:ext>
            </a:extLst>
          </p:cNvPr>
          <p:cNvSpPr txBox="1"/>
          <p:nvPr/>
        </p:nvSpPr>
        <p:spPr>
          <a:xfrm flipH="1">
            <a:off x="2450254" y="4951588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D78E7-D3C0-F90B-84C0-34714A9164D5}"/>
              </a:ext>
            </a:extLst>
          </p:cNvPr>
          <p:cNvSpPr txBox="1"/>
          <p:nvPr/>
        </p:nvSpPr>
        <p:spPr>
          <a:xfrm flipH="1">
            <a:off x="4436091" y="581366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0C708-E42B-A5C4-6731-3448CC497CB8}"/>
              </a:ext>
            </a:extLst>
          </p:cNvPr>
          <p:cNvSpPr txBox="1"/>
          <p:nvPr/>
        </p:nvSpPr>
        <p:spPr>
          <a:xfrm flipH="1">
            <a:off x="6774275" y="572573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1148E-081B-FAF5-F1A2-EB80D4B50E79}"/>
              </a:ext>
            </a:extLst>
          </p:cNvPr>
          <p:cNvSpPr txBox="1"/>
          <p:nvPr/>
        </p:nvSpPr>
        <p:spPr>
          <a:xfrm flipH="1">
            <a:off x="9015151" y="5741516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194123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dữ liệu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– Trích xuất thông tin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BC6B6A6-CCD3-2F42-4798-12FDCAEFBE8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FFD7F4-F94E-B042-6683-0B4D652B2D55}"/>
              </a:ext>
            </a:extLst>
          </p:cNvPr>
          <p:cNvSpPr/>
          <p:nvPr/>
        </p:nvSpPr>
        <p:spPr>
          <a:xfrm>
            <a:off x="5390644" y="1946026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9CC5E0-C9D6-E0C1-9883-CC74075FB5C0}"/>
              </a:ext>
            </a:extLst>
          </p:cNvPr>
          <p:cNvSpPr/>
          <p:nvPr/>
        </p:nvSpPr>
        <p:spPr>
          <a:xfrm>
            <a:off x="1880093" y="3149078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Simple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329700-E941-1974-CC3E-07CC6AFFC669}"/>
              </a:ext>
            </a:extLst>
          </p:cNvPr>
          <p:cNvSpPr/>
          <p:nvPr/>
        </p:nvSpPr>
        <p:spPr>
          <a:xfrm>
            <a:off x="5232024" y="3183630"/>
            <a:ext cx="162352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Intermediate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F4225E-10BD-DC30-075E-0085F29B7387}"/>
              </a:ext>
            </a:extLst>
          </p:cNvPr>
          <p:cNvSpPr/>
          <p:nvPr/>
        </p:nvSpPr>
        <p:spPr>
          <a:xfrm>
            <a:off x="8851433" y="3146026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Complex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78E0C6E-EA5A-FD88-B6D0-D96CAC57EDEE}"/>
              </a:ext>
            </a:extLst>
          </p:cNvPr>
          <p:cNvSpPr/>
          <p:nvPr/>
        </p:nvSpPr>
        <p:spPr>
          <a:xfrm rot="16200000">
            <a:off x="5825915" y="-744220"/>
            <a:ext cx="347338" cy="7072604"/>
          </a:xfrm>
          <a:prstGeom prst="rightBrace">
            <a:avLst>
              <a:gd name="adj1" fmla="val 8333"/>
              <a:gd name="adj2" fmla="val 501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6D6DDBEC-F54D-D68C-4B87-7C64CD3E9A86}"/>
              </a:ext>
            </a:extLst>
          </p:cNvPr>
          <p:cNvSpPr txBox="1"/>
          <p:nvPr/>
        </p:nvSpPr>
        <p:spPr>
          <a:xfrm>
            <a:off x="1042025" y="3857163"/>
            <a:ext cx="3075731" cy="8952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đen và nền trắng (có độ tương phản tốt), không có ảnh hưởng nhiều bởi ngữ cảnh trong ảnh.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7712882A-87A4-845D-EB3B-575D08B3E8D5}"/>
              </a:ext>
            </a:extLst>
          </p:cNvPr>
          <p:cNvSpPr txBox="1"/>
          <p:nvPr/>
        </p:nvSpPr>
        <p:spPr>
          <a:xfrm>
            <a:off x="4645066" y="3862154"/>
            <a:ext cx="2718318" cy="784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và nền có độ tương phản tốt, tuy nhiêu có ảnh hưởng với yếu tố ngữ cảnh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B8FB3034-4EF6-A316-3674-F5732B086BC8}"/>
              </a:ext>
            </a:extLst>
          </p:cNvPr>
          <p:cNvSpPr txBox="1"/>
          <p:nvPr/>
        </p:nvSpPr>
        <p:spPr>
          <a:xfrm>
            <a:off x="8283006" y="3860789"/>
            <a:ext cx="2743200" cy="10178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và nền không phân biệt rõ, số lượng chi tiết nhiều và không theo cấu trúc cố định, có yếu tố ngữ cảnh.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Picture 34" descr="A close-up of a text&#10;&#10;Description automatically generated">
            <a:extLst>
              <a:ext uri="{FF2B5EF4-FFF2-40B4-BE49-F238E27FC236}">
                <a16:creationId xmlns:a16="http://schemas.microsoft.com/office/drawing/2014/main" id="{C5640A07-74BC-5491-963A-2571BB4DC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5234403"/>
            <a:ext cx="3299625" cy="602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6" descr="A car on a screen&#10;&#10;Description automatically generated">
            <a:extLst>
              <a:ext uri="{FF2B5EF4-FFF2-40B4-BE49-F238E27FC236}">
                <a16:creationId xmlns:a16="http://schemas.microsoft.com/office/drawing/2014/main" id="{4DF9DF98-E31E-0BCC-8A4E-D48851FC5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58" y="4811684"/>
            <a:ext cx="2764167" cy="1534820"/>
          </a:xfrm>
          <a:prstGeom prst="rect">
            <a:avLst/>
          </a:prstGeom>
        </p:spPr>
      </p:pic>
      <p:pic>
        <p:nvPicPr>
          <p:cNvPr id="39" name="Picture 38" descr="A receipt on a table&#10;&#10;Description automatically generated">
            <a:extLst>
              <a:ext uri="{FF2B5EF4-FFF2-40B4-BE49-F238E27FC236}">
                <a16:creationId xmlns:a16="http://schemas.microsoft.com/office/drawing/2014/main" id="{4D876450-4E9F-35BB-3CEC-F8F20FA91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3" y="4846540"/>
            <a:ext cx="1683165" cy="16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1108</Words>
  <Application>Microsoft Office PowerPoint</Application>
  <PresentationFormat>Widescreen</PresentationFormat>
  <Paragraphs>235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Equation.KSEE3</vt:lpstr>
      <vt:lpstr>ĐẠI HỌC QUỐC GIA THÀNH PHỐ HỒ CHÍ MINH TRƯỜNG ĐẠI HỌC BÁCH KHOA KHOA ĐIỆN – ĐIỆN TỬ  BỘ MÔN VIỄN THÔNG</vt:lpstr>
      <vt:lpstr>Nội dung</vt:lpstr>
      <vt:lpstr>1. Giới thiệu tổng quan</vt:lpstr>
      <vt:lpstr>2. Cơ sở lý thuyết</vt:lpstr>
      <vt:lpstr>2. Cơ sở lý thuyết</vt:lpstr>
      <vt:lpstr>2. Cơ sở lý thuyết</vt:lpstr>
      <vt:lpstr>3. Thu thập tập dữ liệu</vt:lpstr>
      <vt:lpstr>3. Thu thập tập dữ liệu</vt:lpstr>
      <vt:lpstr>3. Thu thập tập dữ liệu</vt:lpstr>
      <vt:lpstr>4. Xây dựng ứng dụng</vt:lpstr>
      <vt:lpstr>4. Xây dựng ứng dụng</vt:lpstr>
      <vt:lpstr>4. Xây dựng ứng dụng</vt:lpstr>
      <vt:lpstr>4. Xây dựng ứng dụng</vt:lpstr>
      <vt:lpstr>4. Xây dựng ứng dụng</vt:lpstr>
      <vt:lpstr>4. Xây dựng ứng dụng</vt:lpstr>
      <vt:lpstr>2. Cơ sở lý thuyết</vt:lpstr>
      <vt:lpstr>2. Cơ sở lý thuyết</vt:lpstr>
      <vt:lpstr>4. Xây dựng mô hình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6.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QUỐC GIA THÀNH PHỐ HỒ CHÍ MINH TRƯỜNG ĐẠI HỌC BÁCH KHOA KHOA ĐIỆN – ĐIỆN TỬ  BỘ MÔN VIỄN THÔNG</dc:title>
  <dc:creator/>
  <cp:lastModifiedBy>Cao Thành Danh</cp:lastModifiedBy>
  <cp:revision>60</cp:revision>
  <dcterms:created xsi:type="dcterms:W3CDTF">2023-07-11T13:02:00Z</dcterms:created>
  <dcterms:modified xsi:type="dcterms:W3CDTF">2023-12-13T08:39:23Z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5B4F1D0AED2042338E2263C56E070631</vt:lpwstr>
  </property>
  <property fmtid="{D5CDD505-2E9C-101B-9397-08002B2CF9AE}" pid="3" name="KSOProductBuildVer">
    <vt:lpwstr>1033-12.2.0.13306</vt:lpwstr>
  </property>
</Properties>
</file>